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4" r:id="rId8"/>
    <p:sldId id="265" r:id="rId9"/>
    <p:sldId id="273" r:id="rId10"/>
    <p:sldId id="268" r:id="rId11"/>
    <p:sldId id="269" r:id="rId12"/>
    <p:sldId id="267" r:id="rId13"/>
    <p:sldId id="274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6DAF48-F93D-4F99-AABC-A4D90269C7AC}" v="41" dt="2023-05-19T14:30:37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35" autoAdjust="0"/>
    <p:restoredTop sz="94660"/>
  </p:normalViewPr>
  <p:slideViewPr>
    <p:cSldViewPr snapToGrid="0">
      <p:cViewPr>
        <p:scale>
          <a:sx n="50" d="100"/>
          <a:sy n="50" d="100"/>
        </p:scale>
        <p:origin x="157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il Hendryx" userId="959f9f3341d843bf" providerId="LiveId" clId="{E26DAF48-F93D-4F99-AABC-A4D90269C7AC}"/>
    <pc:docChg chg="custSel addSld delSld modSld">
      <pc:chgData name="Ismail Hendryx" userId="959f9f3341d843bf" providerId="LiveId" clId="{E26DAF48-F93D-4F99-AABC-A4D90269C7AC}" dt="2023-05-19T14:30:37.435" v="310"/>
      <pc:docMkLst>
        <pc:docMk/>
      </pc:docMkLst>
      <pc:sldChg chg="modTransition">
        <pc:chgData name="Ismail Hendryx" userId="959f9f3341d843bf" providerId="LiveId" clId="{E26DAF48-F93D-4F99-AABC-A4D90269C7AC}" dt="2023-05-19T14:08:08.942" v="184"/>
        <pc:sldMkLst>
          <pc:docMk/>
          <pc:sldMk cId="2045968145" sldId="257"/>
        </pc:sldMkLst>
      </pc:sldChg>
      <pc:sldChg chg="modTransition modAnim">
        <pc:chgData name="Ismail Hendryx" userId="959f9f3341d843bf" providerId="LiveId" clId="{E26DAF48-F93D-4F99-AABC-A4D90269C7AC}" dt="2023-05-19T14:10:46.993" v="285"/>
        <pc:sldMkLst>
          <pc:docMk/>
          <pc:sldMk cId="3209328764" sldId="258"/>
        </pc:sldMkLst>
      </pc:sldChg>
      <pc:sldChg chg="modTransition modAnim">
        <pc:chgData name="Ismail Hendryx" userId="959f9f3341d843bf" providerId="LiveId" clId="{E26DAF48-F93D-4F99-AABC-A4D90269C7AC}" dt="2023-05-19T14:08:14.156" v="187"/>
        <pc:sldMkLst>
          <pc:docMk/>
          <pc:sldMk cId="3260868297" sldId="259"/>
        </pc:sldMkLst>
      </pc:sldChg>
      <pc:sldChg chg="modTransition modAnim">
        <pc:chgData name="Ismail Hendryx" userId="959f9f3341d843bf" providerId="LiveId" clId="{E26DAF48-F93D-4F99-AABC-A4D90269C7AC}" dt="2023-05-19T14:30:37.435" v="310"/>
        <pc:sldMkLst>
          <pc:docMk/>
          <pc:sldMk cId="1132917750" sldId="260"/>
        </pc:sldMkLst>
      </pc:sldChg>
      <pc:sldChg chg="modTransition modAnim">
        <pc:chgData name="Ismail Hendryx" userId="959f9f3341d843bf" providerId="LiveId" clId="{E26DAF48-F93D-4F99-AABC-A4D90269C7AC}" dt="2023-05-19T14:11:18.075" v="287"/>
        <pc:sldMkLst>
          <pc:docMk/>
          <pc:sldMk cId="1710370203" sldId="261"/>
        </pc:sldMkLst>
      </pc:sldChg>
      <pc:sldChg chg="modTransition modAnim">
        <pc:chgData name="Ismail Hendryx" userId="959f9f3341d843bf" providerId="LiveId" clId="{E26DAF48-F93D-4F99-AABC-A4D90269C7AC}" dt="2023-05-19T14:11:33.278" v="290"/>
        <pc:sldMkLst>
          <pc:docMk/>
          <pc:sldMk cId="3591701079" sldId="262"/>
        </pc:sldMkLst>
      </pc:sldChg>
      <pc:sldChg chg="modTransition modAnim">
        <pc:chgData name="Ismail Hendryx" userId="959f9f3341d843bf" providerId="LiveId" clId="{E26DAF48-F93D-4F99-AABC-A4D90269C7AC}" dt="2023-05-19T14:11:41.151" v="291"/>
        <pc:sldMkLst>
          <pc:docMk/>
          <pc:sldMk cId="1296617614" sldId="264"/>
        </pc:sldMkLst>
      </pc:sldChg>
      <pc:sldChg chg="modTransition modAnim">
        <pc:chgData name="Ismail Hendryx" userId="959f9f3341d843bf" providerId="LiveId" clId="{E26DAF48-F93D-4F99-AABC-A4D90269C7AC}" dt="2023-05-19T14:11:47.169" v="292"/>
        <pc:sldMkLst>
          <pc:docMk/>
          <pc:sldMk cId="2490255072" sldId="265"/>
        </pc:sldMkLst>
      </pc:sldChg>
      <pc:sldChg chg="del modTransition">
        <pc:chgData name="Ismail Hendryx" userId="959f9f3341d843bf" providerId="LiveId" clId="{E26DAF48-F93D-4F99-AABC-A4D90269C7AC}" dt="2023-05-19T14:11:52.970" v="293" actId="47"/>
        <pc:sldMkLst>
          <pc:docMk/>
          <pc:sldMk cId="2124735886" sldId="266"/>
        </pc:sldMkLst>
      </pc:sldChg>
      <pc:sldChg chg="modTransition modAnim">
        <pc:chgData name="Ismail Hendryx" userId="959f9f3341d843bf" providerId="LiveId" clId="{E26DAF48-F93D-4F99-AABC-A4D90269C7AC}" dt="2023-05-19T14:12:48.748" v="303"/>
        <pc:sldMkLst>
          <pc:docMk/>
          <pc:sldMk cId="3022283439" sldId="267"/>
        </pc:sldMkLst>
      </pc:sldChg>
      <pc:sldChg chg="modTransition modAnim">
        <pc:chgData name="Ismail Hendryx" userId="959f9f3341d843bf" providerId="LiveId" clId="{E26DAF48-F93D-4F99-AABC-A4D90269C7AC}" dt="2023-05-19T14:11:58.730" v="294"/>
        <pc:sldMkLst>
          <pc:docMk/>
          <pc:sldMk cId="4012292980" sldId="268"/>
        </pc:sldMkLst>
      </pc:sldChg>
      <pc:sldChg chg="addSp delSp modSp mod modTransition delAnim modAnim">
        <pc:chgData name="Ismail Hendryx" userId="959f9f3341d843bf" providerId="LiveId" clId="{E26DAF48-F93D-4F99-AABC-A4D90269C7AC}" dt="2023-05-19T14:12:14.437" v="295" actId="21"/>
        <pc:sldMkLst>
          <pc:docMk/>
          <pc:sldMk cId="2515354726" sldId="269"/>
        </pc:sldMkLst>
        <pc:spChg chg="del">
          <ac:chgData name="Ismail Hendryx" userId="959f9f3341d843bf" providerId="LiveId" clId="{E26DAF48-F93D-4F99-AABC-A4D90269C7AC}" dt="2023-05-19T14:06:17.397" v="16" actId="478"/>
          <ac:spMkLst>
            <pc:docMk/>
            <pc:sldMk cId="2515354726" sldId="269"/>
            <ac:spMk id="2" creationId="{E7F9B00B-E752-1562-2D32-D9F6A2D0CF9D}"/>
          </ac:spMkLst>
        </pc:spChg>
        <pc:spChg chg="mod">
          <ac:chgData name="Ismail Hendryx" userId="959f9f3341d843bf" providerId="LiveId" clId="{E26DAF48-F93D-4F99-AABC-A4D90269C7AC}" dt="2023-05-19T14:10:27.345" v="283" actId="2711"/>
          <ac:spMkLst>
            <pc:docMk/>
            <pc:sldMk cId="2515354726" sldId="269"/>
            <ac:spMk id="3" creationId="{0D963433-5FD2-00F2-50A9-C61C942E2045}"/>
          </ac:spMkLst>
        </pc:spChg>
        <pc:picChg chg="add del mod">
          <ac:chgData name="Ismail Hendryx" userId="959f9f3341d843bf" providerId="LiveId" clId="{E26DAF48-F93D-4F99-AABC-A4D90269C7AC}" dt="2023-05-19T14:12:14.437" v="295" actId="21"/>
          <ac:picMkLst>
            <pc:docMk/>
            <pc:sldMk cId="2515354726" sldId="269"/>
            <ac:picMk id="4" creationId="{731EFA38-D21C-D908-68F1-8D18F7D8A164}"/>
          </ac:picMkLst>
        </pc:picChg>
      </pc:sldChg>
      <pc:sldChg chg="modTransition modAnim">
        <pc:chgData name="Ismail Hendryx" userId="959f9f3341d843bf" providerId="LiveId" clId="{E26DAF48-F93D-4F99-AABC-A4D90269C7AC}" dt="2023-05-19T14:12:55.819" v="304"/>
        <pc:sldMkLst>
          <pc:docMk/>
          <pc:sldMk cId="734315203" sldId="270"/>
        </pc:sldMkLst>
      </pc:sldChg>
      <pc:sldChg chg="modTransition">
        <pc:chgData name="Ismail Hendryx" userId="959f9f3341d843bf" providerId="LiveId" clId="{E26DAF48-F93D-4F99-AABC-A4D90269C7AC}" dt="2023-05-19T14:08:25.783" v="200"/>
        <pc:sldMkLst>
          <pc:docMk/>
          <pc:sldMk cId="1596748584" sldId="272"/>
        </pc:sldMkLst>
      </pc:sldChg>
      <pc:sldChg chg="addSp modSp mod modTransition">
        <pc:chgData name="Ismail Hendryx" userId="959f9f3341d843bf" providerId="LiveId" clId="{E26DAF48-F93D-4F99-AABC-A4D90269C7AC}" dt="2023-05-19T14:08:19.496" v="195"/>
        <pc:sldMkLst>
          <pc:docMk/>
          <pc:sldMk cId="2773970130" sldId="273"/>
        </pc:sldMkLst>
        <pc:spChg chg="add mod">
          <ac:chgData name="Ismail Hendryx" userId="959f9f3341d843bf" providerId="LiveId" clId="{E26DAF48-F93D-4F99-AABC-A4D90269C7AC}" dt="2023-05-19T14:05:55.860" v="15" actId="207"/>
          <ac:spMkLst>
            <pc:docMk/>
            <pc:sldMk cId="2773970130" sldId="273"/>
            <ac:spMk id="4" creationId="{87E482F2-EAF7-E71D-7AEB-9D005020301D}"/>
          </ac:spMkLst>
        </pc:spChg>
        <pc:picChg chg="add mod modCrop">
          <ac:chgData name="Ismail Hendryx" userId="959f9f3341d843bf" providerId="LiveId" clId="{E26DAF48-F93D-4F99-AABC-A4D90269C7AC}" dt="2023-05-19T14:05:11.115" v="13" actId="14100"/>
          <ac:picMkLst>
            <pc:docMk/>
            <pc:sldMk cId="2773970130" sldId="273"/>
            <ac:picMk id="3" creationId="{B0675E73-6DF5-3F73-1B3C-DDD787F6D707}"/>
          </ac:picMkLst>
        </pc:picChg>
        <pc:picChg chg="mod">
          <ac:chgData name="Ismail Hendryx" userId="959f9f3341d843bf" providerId="LiveId" clId="{E26DAF48-F93D-4F99-AABC-A4D90269C7AC}" dt="2023-05-19T14:04:59.552" v="10" actId="1076"/>
          <ac:picMkLst>
            <pc:docMk/>
            <pc:sldMk cId="2773970130" sldId="273"/>
            <ac:picMk id="7" creationId="{0B7416EF-48C8-EFDB-3674-0C9090E01482}"/>
          </ac:picMkLst>
        </pc:picChg>
        <pc:picChg chg="mod">
          <ac:chgData name="Ismail Hendryx" userId="959f9f3341d843bf" providerId="LiveId" clId="{E26DAF48-F93D-4F99-AABC-A4D90269C7AC}" dt="2023-05-19T14:05:01.718" v="11" actId="1076"/>
          <ac:picMkLst>
            <pc:docMk/>
            <pc:sldMk cId="2773970130" sldId="273"/>
            <ac:picMk id="9" creationId="{84264320-8228-AF88-B3F0-1B35ABEA62FA}"/>
          </ac:picMkLst>
        </pc:picChg>
      </pc:sldChg>
      <pc:sldChg chg="addSp delSp modSp new mod modAnim">
        <pc:chgData name="Ismail Hendryx" userId="959f9f3341d843bf" providerId="LiveId" clId="{E26DAF48-F93D-4F99-AABC-A4D90269C7AC}" dt="2023-05-19T14:13:17.358" v="306" actId="1076"/>
        <pc:sldMkLst>
          <pc:docMk/>
          <pc:sldMk cId="4211631743" sldId="274"/>
        </pc:sldMkLst>
        <pc:spChg chg="del">
          <ac:chgData name="Ismail Hendryx" userId="959f9f3341d843bf" providerId="LiveId" clId="{E26DAF48-F93D-4F99-AABC-A4D90269C7AC}" dt="2023-05-19T14:12:36.481" v="300" actId="478"/>
          <ac:spMkLst>
            <pc:docMk/>
            <pc:sldMk cId="4211631743" sldId="274"/>
            <ac:spMk id="2" creationId="{7DDEE2B3-28FD-7F40-F469-9D2F2880F999}"/>
          </ac:spMkLst>
        </pc:spChg>
        <pc:spChg chg="del mod">
          <ac:chgData name="Ismail Hendryx" userId="959f9f3341d843bf" providerId="LiveId" clId="{E26DAF48-F93D-4F99-AABC-A4D90269C7AC}" dt="2023-05-19T14:12:35.409" v="299" actId="478"/>
          <ac:spMkLst>
            <pc:docMk/>
            <pc:sldMk cId="4211631743" sldId="274"/>
            <ac:spMk id="3" creationId="{DF17EFA0-8C59-D271-6C0C-71AEF911C588}"/>
          </ac:spMkLst>
        </pc:spChg>
        <pc:picChg chg="add mod">
          <ac:chgData name="Ismail Hendryx" userId="959f9f3341d843bf" providerId="LiveId" clId="{E26DAF48-F93D-4F99-AABC-A4D90269C7AC}" dt="2023-05-19T14:13:17.358" v="306" actId="1076"/>
          <ac:picMkLst>
            <pc:docMk/>
            <pc:sldMk cId="4211631743" sldId="274"/>
            <ac:picMk id="4" creationId="{F4F5B261-9620-F6BD-9ECF-4E1F9F51DF1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A4B9-8422-B453-C441-61A91E282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9F951-F728-D59A-018A-FC85F4E42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F0A0B-1A40-A395-DB46-3A9076FA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DD59-F316-5D16-2FB5-E75550FC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860B-6952-EDD9-5CFC-78E2DC1F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5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79C8-58A7-25EB-DFBB-4A7A1501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CB152-E1C4-6A98-6F03-F049B8494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4BFA-4A65-D020-6BD8-02D6DCB8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DDF08-F243-C8F4-CD23-7C6BE015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4F54-0A57-E092-8456-A1C24583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94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A139-820D-919D-035E-1F55D0206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0D394-E787-6B81-C7C9-19347CEBC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FA82A-190F-D6BF-A28F-9522F6B0A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78C19-650F-310D-BD20-DC621A09A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3D3BF-7B86-5C85-6AAD-320009FE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94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3DCE-227D-AC63-145F-5A5E1DAA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56BE9-1664-5CD1-973E-96DB3A9AE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C1161-2CE5-C640-7E53-54CF1A281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0EF28-E149-256A-CF53-F1C0CDDB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E7DD3-6C8B-5BD0-C16E-274AB9DF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09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5624-4CB1-448A-28CF-E36BF1F3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54C93-2ED3-9256-751A-10F37FFB1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055B7-6319-861F-27AB-27D940882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CA4DA-D9CB-B0A6-7DE4-283028FF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D4354-8B93-2AAB-21D8-A56641E5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98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5712-382C-E577-7C3B-EF6ABE50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17351-052F-1F14-7B72-53EBE8E64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C470E-FA04-A8B2-2A85-F23C5D399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0080-96EF-5A56-B468-8205D8E1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DEE77-77E8-71EC-B77C-A845789A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0C517-5FE3-1FFC-CBAB-1A045EF5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90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1C0F-5647-49CB-EDA8-144D41CEB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FB315-C403-CDBC-EB98-463F45A00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55724-10FB-E5E3-F249-F9F7A371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05005-856B-F21D-0ADE-405DA2A8E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2CA15-931E-69F0-0B31-8EE97C59E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68268-E13B-2E07-2403-23710335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A3184F-BF81-AA26-8EBE-AA84550E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61DC47-3470-CF38-5479-DB8E4373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748BC-9940-775F-80BB-F79B1715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372D2-DF89-B2DF-15F5-AD587C11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460A5-BAE4-95C4-7087-86A75F8C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721BF-1DCD-7A67-BFFB-0782543D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4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41DD9-AFFD-2C27-D81B-F0EEA2F9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867A6-7FD6-BABA-7883-B4E7FEB2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193A5-6F7C-DEE8-8ED8-955A426D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01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504B-C404-5411-3FDB-BF2E82612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6AD4-2EFC-5363-EB89-A5A45FE1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58A1-9FE1-1EC2-3BDB-E5772795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22244-0C93-D25A-962A-11E44DCA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86E0F-3E26-F969-3A6C-29D05D22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3A55C-B69C-FB42-8219-66139D5D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58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230C-D0B4-603B-0DBF-165BFDA8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7CE7B3-06D3-CC27-3AAF-DED592ED8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536BE-A761-46E1-67BD-3E8588C9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951D7-5141-B854-77AB-362C5137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D5814-1215-AF3A-1BE4-66AFD159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B834B-6CCC-78C7-6015-9DDDE003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27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22101A-6BB0-6B78-F468-67F22333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74979-089F-62C1-D1CB-C0D1D4D81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F8F95-51B9-A289-653B-214D519B0D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31869-7C5E-4955-91D8-DA3C97EF47B1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78A32-C81E-BD55-635C-129881B1E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64F3-3E9B-1B2B-1637-D47604F1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96B11-FA2E-4B6E-8CDB-D1914F758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79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3C6143-2F5C-63E0-F66D-1110905E2770}"/>
              </a:ext>
            </a:extLst>
          </p:cNvPr>
          <p:cNvSpPr txBox="1"/>
          <p:nvPr/>
        </p:nvSpPr>
        <p:spPr>
          <a:xfrm>
            <a:off x="504022" y="843677"/>
            <a:ext cx="112261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800" b="1" dirty="0">
                <a:solidFill>
                  <a:srgbClr val="FFC000"/>
                </a:solidFill>
                <a:latin typeface="Agency FB" panose="020B0503020202020204" pitchFamily="34" charset="0"/>
              </a:rPr>
              <a:t>PROJECT:</a:t>
            </a:r>
          </a:p>
          <a:p>
            <a:pPr algn="ctr"/>
            <a:r>
              <a:rPr lang="en-GB" sz="10800" b="1" dirty="0">
                <a:solidFill>
                  <a:srgbClr val="FFC000"/>
                </a:solidFill>
                <a:latin typeface="Agency FB" panose="020B0503020202020204" pitchFamily="34" charset="0"/>
              </a:rPr>
              <a:t> Analysing the sales of a coffee shop franchise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96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6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3C6143-2F5C-63E0-F66D-1110905E2770}"/>
              </a:ext>
            </a:extLst>
          </p:cNvPr>
          <p:cNvSpPr txBox="1"/>
          <p:nvPr/>
        </p:nvSpPr>
        <p:spPr>
          <a:xfrm>
            <a:off x="504022" y="843677"/>
            <a:ext cx="112261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STEP 4</a:t>
            </a:r>
          </a:p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Interpret the results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29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63433-5FD2-00F2-50A9-C61C942E2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Agency FB" panose="020B0503020202020204" pitchFamily="34" charset="0"/>
              </a:rPr>
              <a:t>We can use a polynomial curve to visualise the relationship, before applying an r2score which gives an accuracy for this curve.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Agency FB" panose="020B0503020202020204" pitchFamily="34" charset="0"/>
              </a:rPr>
              <a:t>R2score: 83%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Agency FB" panose="020B0503020202020204" pitchFamily="34" charset="0"/>
              </a:rPr>
              <a:t>This suggests there is a relevant correlation present</a:t>
            </a:r>
          </a:p>
        </p:txBody>
      </p:sp>
    </p:spTree>
    <p:extLst>
      <p:ext uri="{BB962C8B-B14F-4D97-AF65-F5344CB8AC3E}">
        <p14:creationId xmlns:p14="http://schemas.microsoft.com/office/powerpoint/2010/main" val="251535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3C6143-2F5C-63E0-F66D-1110905E2770}"/>
              </a:ext>
            </a:extLst>
          </p:cNvPr>
          <p:cNvSpPr txBox="1"/>
          <p:nvPr/>
        </p:nvSpPr>
        <p:spPr>
          <a:xfrm>
            <a:off x="504022" y="843677"/>
            <a:ext cx="112261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STEP 5</a:t>
            </a:r>
          </a:p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Visualise the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28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4-50-21">
            <a:hlinkClick r:id="" action="ppaction://media"/>
            <a:extLst>
              <a:ext uri="{FF2B5EF4-FFF2-40B4-BE49-F238E27FC236}">
                <a16:creationId xmlns:a16="http://schemas.microsoft.com/office/drawing/2014/main" id="{F4F5B261-9620-F6BD-9ECF-4E1F9F51DF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79.39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698" y="441392"/>
            <a:ext cx="10622604" cy="59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3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3C6143-2F5C-63E0-F66D-1110905E2770}"/>
              </a:ext>
            </a:extLst>
          </p:cNvPr>
          <p:cNvSpPr txBox="1"/>
          <p:nvPr/>
        </p:nvSpPr>
        <p:spPr>
          <a:xfrm>
            <a:off x="504022" y="843677"/>
            <a:ext cx="112261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STEP 5</a:t>
            </a:r>
          </a:p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Draw insights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31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5956-E61A-3D6B-8680-116B376FC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700"/>
            <a:ext cx="10515600" cy="59102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As time progresses from the first day of the month in April, to the last day of the month, an overall decrease in sales can be interpreted.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This correlation can be seen visually, and by observing the r2 score.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To determine why this is the case, further investigation can be employed to investigate areas such as: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200" i="1" dirty="0">
                <a:solidFill>
                  <a:schemeClr val="bg1"/>
                </a:solidFill>
              </a:rPr>
              <a:t>An observation of the weather on each day</a:t>
            </a:r>
          </a:p>
          <a:p>
            <a:pPr marL="0" indent="0">
              <a:buNone/>
            </a:pPr>
            <a:r>
              <a:rPr lang="en-GB" sz="2200" i="1" dirty="0">
                <a:solidFill>
                  <a:schemeClr val="bg1"/>
                </a:solidFill>
              </a:rPr>
              <a:t>Whether or not sales increased on the weekends or not</a:t>
            </a:r>
          </a:p>
          <a:p>
            <a:pPr marL="0" indent="0">
              <a:buNone/>
            </a:pPr>
            <a:r>
              <a:rPr lang="en-GB" sz="2200" i="1" dirty="0">
                <a:solidFill>
                  <a:schemeClr val="bg1"/>
                </a:solidFill>
              </a:rPr>
              <a:t>What new products were launched during this month</a:t>
            </a:r>
          </a:p>
          <a:p>
            <a:pPr marL="0" indent="0">
              <a:buNone/>
            </a:pPr>
            <a:r>
              <a:rPr lang="en-GB" sz="2200" i="1" dirty="0">
                <a:solidFill>
                  <a:schemeClr val="bg1"/>
                </a:solidFill>
              </a:rPr>
              <a:t>Did the number of customer complaints increase over this time period</a:t>
            </a:r>
          </a:p>
          <a:p>
            <a:pPr marL="0" indent="0">
              <a:buNone/>
            </a:pPr>
            <a:r>
              <a:rPr lang="en-GB" sz="2200" i="1" dirty="0">
                <a:solidFill>
                  <a:schemeClr val="bg1"/>
                </a:solidFill>
              </a:rPr>
              <a:t>Was there an increase in sales during special events such as Easter</a:t>
            </a:r>
          </a:p>
          <a:p>
            <a:pPr marL="0" indent="0">
              <a:buNone/>
            </a:pPr>
            <a:r>
              <a:rPr lang="en-GB" sz="2200" i="1" dirty="0">
                <a:solidFill>
                  <a:schemeClr val="bg1"/>
                </a:solidFill>
              </a:rPr>
              <a:t>And so on..</a:t>
            </a:r>
          </a:p>
        </p:txBody>
      </p:sp>
    </p:spTree>
    <p:extLst>
      <p:ext uri="{BB962C8B-B14F-4D97-AF65-F5344CB8AC3E}">
        <p14:creationId xmlns:p14="http://schemas.microsoft.com/office/powerpoint/2010/main" val="159674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3C6143-2F5C-63E0-F66D-1110905E2770}"/>
              </a:ext>
            </a:extLst>
          </p:cNvPr>
          <p:cNvSpPr txBox="1"/>
          <p:nvPr/>
        </p:nvSpPr>
        <p:spPr>
          <a:xfrm>
            <a:off x="-259815" y="617616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FFC000"/>
                </a:solidFill>
                <a:latin typeface="Agency FB" panose="020B0503020202020204" pitchFamily="34" charset="0"/>
              </a:rPr>
              <a:t>A simple scenario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A8F256-3B99-EC5F-48CB-CB57FA07400F}"/>
              </a:ext>
            </a:extLst>
          </p:cNvPr>
          <p:cNvSpPr txBox="1"/>
          <p:nvPr/>
        </p:nvSpPr>
        <p:spPr>
          <a:xfrm>
            <a:off x="808820" y="1742727"/>
            <a:ext cx="68442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Agency FB" panose="020B0503020202020204" pitchFamily="34" charset="0"/>
              </a:rPr>
              <a:t>We are given some data from a coffee shop franchise.</a:t>
            </a:r>
          </a:p>
          <a:p>
            <a:endParaRPr lang="en-GB" sz="30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GB" sz="3000" dirty="0">
                <a:solidFill>
                  <a:schemeClr val="bg1"/>
                </a:solidFill>
                <a:latin typeface="Agency FB" panose="020B0503020202020204" pitchFamily="34" charset="0"/>
              </a:rPr>
              <a:t>They want us to find any patterns possible that can be utilised in the future, to increase overall sales.</a:t>
            </a:r>
          </a:p>
          <a:p>
            <a:endParaRPr lang="en-GB" sz="30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GB" sz="3000" dirty="0">
                <a:solidFill>
                  <a:schemeClr val="bg1"/>
                </a:solidFill>
                <a:latin typeface="Agency FB" panose="020B0503020202020204" pitchFamily="34" charset="0"/>
              </a:rPr>
              <a:t>Additionally, any other insights would be deemed as valuable information.</a:t>
            </a:r>
          </a:p>
        </p:txBody>
      </p:sp>
      <p:pic>
        <p:nvPicPr>
          <p:cNvPr id="1026" name="Picture 2" descr="Become a franchise partner – Coffeeshop Company">
            <a:extLst>
              <a:ext uri="{FF2B5EF4-FFF2-40B4-BE49-F238E27FC236}">
                <a16:creationId xmlns:a16="http://schemas.microsoft.com/office/drawing/2014/main" id="{A8D0D3F0-1FBB-60AE-9965-A92E416FD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795" y="486629"/>
            <a:ext cx="3862326" cy="5789469"/>
          </a:xfrm>
          <a:prstGeom prst="rect">
            <a:avLst/>
          </a:prstGeom>
          <a:noFill/>
          <a:ln w="158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2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3C6143-2F5C-63E0-F66D-1110905E2770}"/>
              </a:ext>
            </a:extLst>
          </p:cNvPr>
          <p:cNvSpPr txBox="1"/>
          <p:nvPr/>
        </p:nvSpPr>
        <p:spPr>
          <a:xfrm>
            <a:off x="504022" y="843677"/>
            <a:ext cx="112261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STEP 1</a:t>
            </a:r>
          </a:p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Gathering the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1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AB02995-B56A-09C3-D294-FFC4FBCC2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33519" b="11667"/>
          <a:stretch/>
        </p:blipFill>
        <p:spPr>
          <a:xfrm>
            <a:off x="715485" y="679852"/>
            <a:ext cx="6394619" cy="2336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050A1-9D34-08AE-2E6F-EDB6373C2B0E}"/>
              </a:ext>
            </a:extLst>
          </p:cNvPr>
          <p:cNvSpPr txBox="1"/>
          <p:nvPr/>
        </p:nvSpPr>
        <p:spPr>
          <a:xfrm>
            <a:off x="3376465" y="3016651"/>
            <a:ext cx="11366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bg1"/>
                </a:solidFill>
                <a:latin typeface="Agency FB" panose="020B0503020202020204" pitchFamily="34" charset="0"/>
              </a:rPr>
              <a:t>Raw data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7FDF03-1B2E-7ABF-65F1-C11136986C4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7110104" y="1848252"/>
            <a:ext cx="171908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08DA7C-FF83-3FCC-3FFE-4EFCE41E1ECD}"/>
              </a:ext>
            </a:extLst>
          </p:cNvPr>
          <p:cNvSpPr txBox="1"/>
          <p:nvPr/>
        </p:nvSpPr>
        <p:spPr>
          <a:xfrm>
            <a:off x="7203058" y="1892579"/>
            <a:ext cx="1365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i="1" dirty="0">
                <a:solidFill>
                  <a:schemeClr val="bg1"/>
                </a:solidFill>
                <a:latin typeface="Agency FB" panose="020B0503020202020204" pitchFamily="34" charset="0"/>
              </a:rPr>
              <a:t>Identify and download the relevant datasets as csv files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87325B-C386-3BEE-A97A-0F2B8D3AD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3" t="19259" r="63681" b="57778"/>
          <a:stretch/>
        </p:blipFill>
        <p:spPr>
          <a:xfrm>
            <a:off x="8829190" y="1162663"/>
            <a:ext cx="2572754" cy="13711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951B96-4E9C-3C3C-4D58-7F48EC8E49D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178800" y="2533840"/>
            <a:ext cx="1936767" cy="14732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46969B3-A4BA-F9A2-6A8D-5D328477E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2" t="17186" r="63503" b="70555"/>
          <a:stretch/>
        </p:blipFill>
        <p:spPr>
          <a:xfrm>
            <a:off x="1405335" y="3866871"/>
            <a:ext cx="6564312" cy="15498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3F03C-1394-794D-E036-A0D0E6C83E9F}"/>
              </a:ext>
            </a:extLst>
          </p:cNvPr>
          <p:cNvSpPr txBox="1"/>
          <p:nvPr/>
        </p:nvSpPr>
        <p:spPr>
          <a:xfrm>
            <a:off x="9015099" y="3503905"/>
            <a:ext cx="1365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i="1" dirty="0">
                <a:solidFill>
                  <a:schemeClr val="bg1"/>
                </a:solidFill>
                <a:latin typeface="Agency FB" panose="020B0503020202020204" pitchFamily="34" charset="0"/>
              </a:rPr>
              <a:t>Use the csv’s by using pandas</a:t>
            </a:r>
          </a:p>
        </p:txBody>
      </p:sp>
    </p:spTree>
    <p:extLst>
      <p:ext uri="{BB962C8B-B14F-4D97-AF65-F5344CB8AC3E}">
        <p14:creationId xmlns:p14="http://schemas.microsoft.com/office/powerpoint/2010/main" val="326086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3C6143-2F5C-63E0-F66D-1110905E2770}"/>
              </a:ext>
            </a:extLst>
          </p:cNvPr>
          <p:cNvSpPr txBox="1"/>
          <p:nvPr/>
        </p:nvSpPr>
        <p:spPr>
          <a:xfrm>
            <a:off x="504022" y="843677"/>
            <a:ext cx="1122618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STEP 2</a:t>
            </a:r>
          </a:p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Cleaning and formatting the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370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8050A1-9D34-08AE-2E6F-EDB6373C2B0E}"/>
              </a:ext>
            </a:extLst>
          </p:cNvPr>
          <p:cNvSpPr txBox="1"/>
          <p:nvPr/>
        </p:nvSpPr>
        <p:spPr>
          <a:xfrm>
            <a:off x="736601" y="816789"/>
            <a:ext cx="16527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bg1"/>
                </a:solidFill>
                <a:latin typeface="Agency FB" panose="020B0503020202020204" pitchFamily="34" charset="0"/>
              </a:rPr>
              <a:t>1 Merge all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B14F1-B445-B8DE-D170-610AD3B49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25186" r="54509" b="65000"/>
          <a:stretch/>
        </p:blipFill>
        <p:spPr>
          <a:xfrm>
            <a:off x="736600" y="1139954"/>
            <a:ext cx="4746146" cy="67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F0FA78-64F7-276E-3108-785744140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" t="29606" r="67917" b="57593"/>
          <a:stretch/>
        </p:blipFill>
        <p:spPr>
          <a:xfrm>
            <a:off x="736600" y="2213874"/>
            <a:ext cx="3174999" cy="877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B14E78-70F7-B570-7D47-7B9B011F2725}"/>
              </a:ext>
            </a:extLst>
          </p:cNvPr>
          <p:cNvSpPr txBox="1"/>
          <p:nvPr/>
        </p:nvSpPr>
        <p:spPr>
          <a:xfrm>
            <a:off x="671364" y="1851869"/>
            <a:ext cx="21734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bg1"/>
                </a:solidFill>
                <a:latin typeface="Agency FB" panose="020B0503020202020204" pitchFamily="34" charset="0"/>
              </a:rPr>
              <a:t>2 Check the data for null values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BEA667-51F9-D85E-9F36-C8306381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4" t="13997" b="56722"/>
          <a:stretch/>
        </p:blipFill>
        <p:spPr>
          <a:xfrm>
            <a:off x="737011" y="3492595"/>
            <a:ext cx="10717978" cy="18129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AD3FB3-C3D0-3F9C-0609-AACEFBEE2FE7}"/>
              </a:ext>
            </a:extLst>
          </p:cNvPr>
          <p:cNvSpPr txBox="1"/>
          <p:nvPr/>
        </p:nvSpPr>
        <p:spPr>
          <a:xfrm>
            <a:off x="671363" y="3118695"/>
            <a:ext cx="36407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bg1"/>
                </a:solidFill>
                <a:latin typeface="Agency FB" panose="020B0503020202020204" pitchFamily="34" charset="0"/>
              </a:rPr>
              <a:t>3  Check the merged dataframe ‘Full _</a:t>
            </a:r>
            <a:r>
              <a:rPr lang="en-GB" sz="1500" i="1" dirty="0" err="1">
                <a:solidFill>
                  <a:schemeClr val="bg1"/>
                </a:solidFill>
                <a:latin typeface="Agency FB" panose="020B0503020202020204" pitchFamily="34" charset="0"/>
              </a:rPr>
              <a:t>coffee_table</a:t>
            </a:r>
            <a:r>
              <a:rPr lang="en-GB" sz="1500" i="1" dirty="0">
                <a:solidFill>
                  <a:schemeClr val="bg1"/>
                </a:solidFill>
                <a:latin typeface="Agency FB" panose="020B0503020202020204" pitchFamily="34" charset="0"/>
              </a:rPr>
              <a:t> ‘</a:t>
            </a:r>
          </a:p>
        </p:txBody>
      </p:sp>
    </p:spTree>
    <p:extLst>
      <p:ext uri="{BB962C8B-B14F-4D97-AF65-F5344CB8AC3E}">
        <p14:creationId xmlns:p14="http://schemas.microsoft.com/office/powerpoint/2010/main" val="359170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8050A1-9D34-08AE-2E6F-EDB6373C2B0E}"/>
              </a:ext>
            </a:extLst>
          </p:cNvPr>
          <p:cNvSpPr txBox="1"/>
          <p:nvPr/>
        </p:nvSpPr>
        <p:spPr>
          <a:xfrm>
            <a:off x="609754" y="2311873"/>
            <a:ext cx="47461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bg1"/>
                </a:solidFill>
                <a:latin typeface="Agency FB" panose="020B0503020202020204" pitchFamily="34" charset="0"/>
              </a:rPr>
              <a:t>4  Make a new dataframe called </a:t>
            </a:r>
            <a:r>
              <a:rPr lang="en-GB" sz="1500" i="1" dirty="0" err="1">
                <a:solidFill>
                  <a:schemeClr val="bg1"/>
                </a:solidFill>
                <a:latin typeface="Agency FB" panose="020B0503020202020204" pitchFamily="34" charset="0"/>
              </a:rPr>
              <a:t>orders_by_date</a:t>
            </a:r>
            <a:r>
              <a:rPr lang="en-GB" sz="1500" i="1" dirty="0">
                <a:solidFill>
                  <a:schemeClr val="bg1"/>
                </a:solidFill>
                <a:latin typeface="Agency FB" panose="020B0503020202020204" pitchFamily="34" charset="0"/>
              </a:rPr>
              <a:t> only using the relevant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AFB10-51DF-F6F4-93B1-6957385EA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5" t="32718" r="33680" b="46472"/>
          <a:stretch/>
        </p:blipFill>
        <p:spPr>
          <a:xfrm>
            <a:off x="609754" y="2700471"/>
            <a:ext cx="7328055" cy="14272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07CB93-8E53-D7B5-4EBE-D5C1C22B50C0}"/>
              </a:ext>
            </a:extLst>
          </p:cNvPr>
          <p:cNvCxnSpPr>
            <a:cxnSpLocks/>
          </p:cNvCxnSpPr>
          <p:nvPr/>
        </p:nvCxnSpPr>
        <p:spPr>
          <a:xfrm>
            <a:off x="7937809" y="3429000"/>
            <a:ext cx="136961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4804275-5C0B-D587-C5BC-73F57A556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7" t="21687" r="81763" b="13628"/>
          <a:stretch/>
        </p:blipFill>
        <p:spPr>
          <a:xfrm>
            <a:off x="9307426" y="1370728"/>
            <a:ext cx="1874566" cy="48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1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3C6143-2F5C-63E0-F66D-1110905E2770}"/>
              </a:ext>
            </a:extLst>
          </p:cNvPr>
          <p:cNvSpPr txBox="1"/>
          <p:nvPr/>
        </p:nvSpPr>
        <p:spPr>
          <a:xfrm>
            <a:off x="504022" y="843677"/>
            <a:ext cx="112261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STEP 3</a:t>
            </a:r>
          </a:p>
          <a:p>
            <a:pPr algn="ctr"/>
            <a:r>
              <a:rPr lang="en-GB" sz="11000" b="1" dirty="0">
                <a:solidFill>
                  <a:srgbClr val="FFC000"/>
                </a:solidFill>
                <a:latin typeface="Agency FB" panose="020B0503020202020204" pitchFamily="34" charset="0"/>
              </a:rPr>
              <a:t>Apply data analysis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1E610-61C4-C15C-9548-7199813F80C4}"/>
              </a:ext>
            </a:extLst>
          </p:cNvPr>
          <p:cNvCxnSpPr>
            <a:cxnSpLocks/>
          </p:cNvCxnSpPr>
          <p:nvPr/>
        </p:nvCxnSpPr>
        <p:spPr>
          <a:xfrm>
            <a:off x="482906" y="387329"/>
            <a:ext cx="111839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8A2FE4-B69F-9F83-42A6-9DBF0D1E00FB}"/>
              </a:ext>
            </a:extLst>
          </p:cNvPr>
          <p:cNvCxnSpPr>
            <a:cxnSpLocks/>
          </p:cNvCxnSpPr>
          <p:nvPr/>
        </p:nvCxnSpPr>
        <p:spPr>
          <a:xfrm flipH="1" flipV="1">
            <a:off x="11666863" y="387329"/>
            <a:ext cx="21115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D07FF-F6F5-5511-FF94-BF14C0A57CCD}"/>
              </a:ext>
            </a:extLst>
          </p:cNvPr>
          <p:cNvCxnSpPr>
            <a:cxnSpLocks/>
          </p:cNvCxnSpPr>
          <p:nvPr/>
        </p:nvCxnSpPr>
        <p:spPr>
          <a:xfrm>
            <a:off x="482906" y="6375400"/>
            <a:ext cx="1120507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08B1-0CB0-3786-A46B-FE03D85B7405}"/>
              </a:ext>
            </a:extLst>
          </p:cNvPr>
          <p:cNvCxnSpPr>
            <a:cxnSpLocks/>
          </p:cNvCxnSpPr>
          <p:nvPr/>
        </p:nvCxnSpPr>
        <p:spPr>
          <a:xfrm flipV="1">
            <a:off x="482906" y="390504"/>
            <a:ext cx="0" cy="5988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5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416EF-48C8-EFDB-3674-0C9090E01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" t="10556" r="74062" b="79444"/>
          <a:stretch/>
        </p:blipFill>
        <p:spPr>
          <a:xfrm>
            <a:off x="342898" y="123296"/>
            <a:ext cx="4529667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64320-8228-AF88-B3F0-1B35ABEA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80186" r="79583" b="9073"/>
          <a:stretch/>
        </p:blipFill>
        <p:spPr>
          <a:xfrm>
            <a:off x="342897" y="1367774"/>
            <a:ext cx="4529667" cy="16420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675E73-6DF5-3F73-1B3C-DDD787F6D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2" t="10442" r="48765" b="9074"/>
          <a:stretch/>
        </p:blipFill>
        <p:spPr>
          <a:xfrm>
            <a:off x="5054602" y="123296"/>
            <a:ext cx="5411422" cy="6594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E482F2-EAF7-E71D-7AEB-9D005020301D}"/>
              </a:ext>
            </a:extLst>
          </p:cNvPr>
          <p:cNvSpPr/>
          <p:nvPr/>
        </p:nvSpPr>
        <p:spPr>
          <a:xfrm>
            <a:off x="5177928" y="980501"/>
            <a:ext cx="5210978" cy="2027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97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297</Words>
  <Application>Microsoft Office PowerPoint</Application>
  <PresentationFormat>Widescreen</PresentationFormat>
  <Paragraphs>42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Hendryx</dc:creator>
  <cp:lastModifiedBy>Ismail Hendryx</cp:lastModifiedBy>
  <cp:revision>1</cp:revision>
  <dcterms:created xsi:type="dcterms:W3CDTF">2023-05-19T11:54:03Z</dcterms:created>
  <dcterms:modified xsi:type="dcterms:W3CDTF">2023-05-19T14:30:40Z</dcterms:modified>
</cp:coreProperties>
</file>